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7D679-AE4C-EFC6-CFF9-35E5EF8140F8}" v="1" dt="2022-06-02T00:12:54.388"/>
    <p1510:client id="{7DCEFFD0-5CFB-E77C-4B50-0B22C77F685E}" v="35" dt="2022-06-02T13:06:43.157"/>
    <p1510:client id="{8C4B9DC4-9475-DEC4-2C38-99CA481B3FC4}" v="467" dt="2022-06-02T00:13:04.056"/>
    <p1510:client id="{983AC4ED-1D66-2F0F-96F4-336311EE3384}" v="218" dt="2022-06-21T07:34:07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259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2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5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9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1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8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8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9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6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ertUrsu/Detectia-benzilor-de-circulati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45" y="1489869"/>
            <a:ext cx="7592216" cy="1176485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400" err="1"/>
              <a:t>Detectarea</a:t>
            </a:r>
            <a:r>
              <a:rPr lang="en-US" sz="4400"/>
              <a:t> </a:t>
            </a:r>
            <a:r>
              <a:rPr lang="en-US" sz="4400" err="1"/>
              <a:t>benzilor</a:t>
            </a:r>
            <a:r>
              <a:rPr lang="en-US" sz="4400"/>
              <a:t> de </a:t>
            </a:r>
            <a:r>
              <a:rPr lang="en-US" sz="4400" err="1"/>
              <a:t>circulatie</a:t>
            </a:r>
            <a:endParaRPr lang="en-US" sz="4400"/>
          </a:p>
        </p:txBody>
      </p:sp>
      <p:pic>
        <p:nvPicPr>
          <p:cNvPr id="4" name="Picture 3" descr="Closeup of a keyboard">
            <a:extLst>
              <a:ext uri="{FF2B5EF4-FFF2-40B4-BE49-F238E27FC236}">
                <a16:creationId xmlns:a16="http://schemas.microsoft.com/office/drawing/2014/main" id="{C3FE826C-B7E2-2617-8739-AFA10FE5D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" r="27463" b="-1"/>
          <a:stretch/>
        </p:blipFill>
        <p:spPr>
          <a:xfrm>
            <a:off x="9020968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5269" y="3339453"/>
            <a:ext cx="6353968" cy="2265216"/>
          </a:xfr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US" err="1">
                <a:solidFill>
                  <a:schemeClr val="tx2"/>
                </a:solidFill>
                <a:ea typeface="Source Sans Pro"/>
              </a:rPr>
              <a:t>Studenti</a:t>
            </a:r>
            <a:r>
              <a:rPr lang="en-US">
                <a:solidFill>
                  <a:schemeClr val="tx2"/>
                </a:solidFill>
                <a:ea typeface="Source Sans Pro"/>
              </a:rPr>
              <a:t>: Simona Toma, Robert Ursu</a:t>
            </a:r>
          </a:p>
          <a:p>
            <a:pPr algn="ctr"/>
            <a:r>
              <a:rPr lang="en-US" err="1">
                <a:solidFill>
                  <a:schemeClr val="tx2"/>
                </a:solidFill>
                <a:ea typeface="Source Sans Pro"/>
              </a:rPr>
              <a:t>Disciplina</a:t>
            </a:r>
            <a:r>
              <a:rPr lang="en-US">
                <a:solidFill>
                  <a:schemeClr val="tx2"/>
                </a:solidFill>
                <a:ea typeface="Source Sans Pro"/>
              </a:rPr>
              <a:t>: </a:t>
            </a:r>
            <a:r>
              <a:rPr lang="en-US" err="1">
                <a:solidFill>
                  <a:schemeClr val="tx2"/>
                </a:solidFill>
                <a:ea typeface="Source Sans Pro"/>
              </a:rPr>
              <a:t>Vedere</a:t>
            </a:r>
            <a:r>
              <a:rPr lang="en-US">
                <a:solidFill>
                  <a:schemeClr val="tx2"/>
                </a:solidFill>
                <a:ea typeface="Source Sans Pro"/>
              </a:rPr>
              <a:t> </a:t>
            </a:r>
            <a:r>
              <a:rPr lang="en-US" err="1">
                <a:solidFill>
                  <a:schemeClr val="tx2"/>
                </a:solidFill>
                <a:ea typeface="Source Sans Pro"/>
              </a:rPr>
              <a:t>Artificiala</a:t>
            </a:r>
            <a:r>
              <a:rPr lang="en-US">
                <a:solidFill>
                  <a:schemeClr val="tx2"/>
                </a:solidFill>
                <a:ea typeface="Source Sans Pro"/>
              </a:rPr>
              <a:t> </a:t>
            </a:r>
            <a:r>
              <a:rPr lang="en-US" err="1">
                <a:solidFill>
                  <a:schemeClr val="tx2"/>
                </a:solidFill>
                <a:ea typeface="Source Sans Pro"/>
              </a:rPr>
              <a:t>pentru</a:t>
            </a:r>
            <a:r>
              <a:rPr lang="en-US">
                <a:solidFill>
                  <a:schemeClr val="tx2"/>
                </a:solidFill>
                <a:ea typeface="Source Sans Pro"/>
              </a:rPr>
              <a:t> Vehicule</a:t>
            </a:r>
          </a:p>
          <a:p>
            <a:pPr algn="ctr"/>
            <a:r>
              <a:rPr lang="en-US">
                <a:solidFill>
                  <a:schemeClr val="tx2"/>
                </a:solidFill>
                <a:ea typeface="Source Sans Pro"/>
              </a:rPr>
              <a:t>Informatica </a:t>
            </a:r>
            <a:r>
              <a:rPr lang="en-US" err="1">
                <a:solidFill>
                  <a:schemeClr val="tx2"/>
                </a:solidFill>
                <a:ea typeface="Source Sans Pro"/>
              </a:rPr>
              <a:t>Aplicata</a:t>
            </a:r>
            <a:r>
              <a:rPr lang="en-US">
                <a:solidFill>
                  <a:schemeClr val="tx2"/>
                </a:solidFill>
                <a:ea typeface="Source Sans Pro"/>
              </a:rPr>
              <a:t> - Anul 3</a:t>
            </a: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C181-7DC6-DFB6-2C1C-3D6D89AF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583" y="1303574"/>
            <a:ext cx="8792368" cy="5146437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Siguranța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în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trafic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devine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necesitate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mai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mare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odata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cu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creșterea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traficului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urban.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Astfel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respectarea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regulilor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cirulatie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pe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benzi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este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crucială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siguranța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rutieră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atât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șoferi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cât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și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pietoni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putea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preveni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coliziunile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trafic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Proiectul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realizat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noi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are ca scop 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identificarea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marcajelor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benzii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cu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intenția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a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obține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un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mediu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sigur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circulatie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trafic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 </a:t>
            </a:r>
          </a:p>
          <a:p>
            <a:pPr marL="0" indent="0">
              <a:buNone/>
            </a:pP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Tehnologia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folosește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cameră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instalată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pe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mașină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capta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vederea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față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apoi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aplică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câteva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proceduri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pentru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determina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benzile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. </a:t>
            </a:r>
            <a:endParaRPr lang="en-US" sz="2400">
              <a:solidFill>
                <a:schemeClr val="tx1"/>
              </a:solidFill>
              <a:ea typeface="Source Sans Pro"/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3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90FE62-164B-EE04-7B4B-267DA4D5AB64}"/>
              </a:ext>
            </a:extLst>
          </p:cNvPr>
          <p:cNvSpPr txBox="1"/>
          <p:nvPr/>
        </p:nvSpPr>
        <p:spPr>
          <a:xfrm>
            <a:off x="950120" y="1235869"/>
            <a:ext cx="650557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ea typeface="+mn-lt"/>
                <a:cs typeface="+mn-lt"/>
              </a:rPr>
              <a:t>Procesul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detectare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și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recunoaștere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benzii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constă</a:t>
            </a:r>
            <a:r>
              <a:rPr lang="en-US" sz="2000">
                <a:ea typeface="+mn-lt"/>
                <a:cs typeface="+mn-lt"/>
              </a:rPr>
              <a:t> in: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preluarea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imaginii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procesarea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imaginii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segmentarea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imaginii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detectarea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marginilor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extragerea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caracteristicilor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identificarea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punctelor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caracteristice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și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recunoașterea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liniei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benzii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>
              <a:ea typeface="Source Sans Pro"/>
            </a:endParaRPr>
          </a:p>
          <a:p>
            <a:r>
              <a:rPr lang="en-US" sz="2000" err="1">
                <a:ea typeface="Source Sans Pro"/>
              </a:rPr>
              <a:t>Librarii</a:t>
            </a:r>
            <a:r>
              <a:rPr lang="en-US" sz="2000">
                <a:ea typeface="Source Sans Pro"/>
              </a:rPr>
              <a:t> </a:t>
            </a:r>
            <a:r>
              <a:rPr lang="en-US" sz="2000" err="1">
                <a:ea typeface="Source Sans Pro"/>
              </a:rPr>
              <a:t>utilizate</a:t>
            </a:r>
            <a:r>
              <a:rPr lang="en-US" sz="2000">
                <a:ea typeface="Source Sans Pro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Source Sans Pro"/>
              </a:rPr>
              <a:t>OpenCV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Source Sans Pro"/>
              </a:rPr>
              <a:t>Numpy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Source Sans Pro"/>
              </a:rPr>
              <a:t>Matplotlib</a:t>
            </a:r>
          </a:p>
          <a:p>
            <a:endParaRPr lang="en-US" sz="200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893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6AA0-6D76-C964-55F3-32C8BE92A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486841"/>
            <a:ext cx="11090274" cy="6177482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Key Performance Indicators (KPI)</a:t>
            </a:r>
          </a:p>
          <a:p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situațiile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în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care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drumul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este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drept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și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nu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exista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obstacole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pe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traseu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detectia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benzilor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circulatie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este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optimă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așa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cum se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poate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observa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in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imaginile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mai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tx1"/>
                </a:solidFill>
                <a:ea typeface="+mn-lt"/>
                <a:cs typeface="+mn-lt"/>
              </a:rPr>
              <a:t>jos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2400">
              <a:solidFill>
                <a:schemeClr val="tx1"/>
              </a:solidFill>
              <a:ea typeface="Source Sans Pro"/>
            </a:endParaRPr>
          </a:p>
          <a:p>
            <a:endParaRPr lang="en-US" sz="2400">
              <a:solidFill>
                <a:schemeClr val="tx1"/>
              </a:solidFill>
              <a:ea typeface="Source Sans Pro"/>
            </a:endParaRPr>
          </a:p>
          <a:p>
            <a:endParaRPr lang="en-US" sz="2400">
              <a:solidFill>
                <a:schemeClr val="tx1"/>
              </a:solidFill>
              <a:ea typeface="Source Sans Pro"/>
            </a:endParaRPr>
          </a:p>
          <a:p>
            <a:endParaRPr lang="en-US" sz="2400">
              <a:solidFill>
                <a:schemeClr val="tx1"/>
              </a:solidFill>
              <a:ea typeface="Source Sans Pro"/>
            </a:endParaRPr>
          </a:p>
          <a:p>
            <a:endParaRPr lang="en-US" sz="2400">
              <a:solidFill>
                <a:schemeClr val="tx1"/>
              </a:solidFill>
              <a:ea typeface="Source Sans Pro"/>
            </a:endParaRPr>
          </a:p>
          <a:p>
            <a:endParaRPr lang="en-US" sz="2400">
              <a:solidFill>
                <a:schemeClr val="tx1"/>
              </a:solidFill>
              <a:ea typeface="Source Sans Pro"/>
            </a:endParaRPr>
          </a:p>
          <a:p>
            <a:endParaRPr lang="en-US" sz="240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endParaRPr lang="en-US" sz="240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US" sz="2600">
                <a:solidFill>
                  <a:schemeClr val="tx1"/>
                </a:solidFill>
                <a:ea typeface="Source Sans Pro"/>
              </a:rPr>
              <a:t>1.                                                                                      2. </a:t>
            </a:r>
            <a:r>
              <a:rPr lang="en-US" sz="2800">
                <a:solidFill>
                  <a:schemeClr val="tx1"/>
                </a:solidFill>
                <a:ea typeface="Source Sans Pro"/>
              </a:rPr>
              <a:t>                 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0B630BF-F5DB-F52A-205C-C55776A9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9" y="2555080"/>
            <a:ext cx="5745956" cy="3426618"/>
          </a:xfrm>
          <a:prstGeom prst="rect">
            <a:avLst/>
          </a:prstGeom>
        </p:spPr>
      </p:pic>
      <p:pic>
        <p:nvPicPr>
          <p:cNvPr id="7" name="Picture 7" descr="A picture containing way, road, scene, sky&#10;&#10;Description automatically generated">
            <a:extLst>
              <a:ext uri="{FF2B5EF4-FFF2-40B4-BE49-F238E27FC236}">
                <a16:creationId xmlns:a16="http://schemas.microsoft.com/office/drawing/2014/main" id="{B3D0B9BC-F361-3968-8D38-3DB4398D4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552700"/>
            <a:ext cx="6126956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road with trees on the side&#10;&#10;Description automatically generated">
            <a:extLst>
              <a:ext uri="{FF2B5EF4-FFF2-40B4-BE49-F238E27FC236}">
                <a16:creationId xmlns:a16="http://schemas.microsoft.com/office/drawing/2014/main" id="{19FED9BE-3D9A-4665-C429-4E79CBD0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23" y="395003"/>
            <a:ext cx="6350473" cy="3738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7A25A-8B4E-C919-8FE2-7E1AB3E6F54E}"/>
              </a:ext>
            </a:extLst>
          </p:cNvPr>
          <p:cNvSpPr txBox="1"/>
          <p:nvPr/>
        </p:nvSpPr>
        <p:spPr>
          <a:xfrm>
            <a:off x="823415" y="3912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765AE-3059-1A00-E513-C660C2A200B4}"/>
              </a:ext>
            </a:extLst>
          </p:cNvPr>
          <p:cNvSpPr txBox="1"/>
          <p:nvPr/>
        </p:nvSpPr>
        <p:spPr>
          <a:xfrm>
            <a:off x="823415" y="4474190"/>
            <a:ext cx="11136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 </a:t>
            </a:r>
            <a:r>
              <a:rPr lang="en-US" err="1">
                <a:ea typeface="+mn-lt"/>
                <a:cs typeface="+mn-lt"/>
              </a:rPr>
              <a:t>situatiile</a:t>
            </a:r>
            <a:r>
              <a:rPr lang="en-US">
                <a:ea typeface="+mn-lt"/>
                <a:cs typeface="+mn-lt"/>
              </a:rPr>
              <a:t> in care sunt </a:t>
            </a:r>
            <a:r>
              <a:rPr lang="en-US" err="1">
                <a:ea typeface="+mn-lt"/>
                <a:cs typeface="+mn-lt"/>
              </a:rPr>
              <a:t>prezente</a:t>
            </a:r>
            <a:r>
              <a:rPr lang="en-US">
                <a:ea typeface="+mn-lt"/>
                <a:cs typeface="+mn-lt"/>
              </a:rPr>
              <a:t> diverse </a:t>
            </a:r>
            <a:r>
              <a:rPr lang="en-US" err="1">
                <a:ea typeface="+mn-lt"/>
                <a:cs typeface="+mn-lt"/>
              </a:rPr>
              <a:t>obstacole</a:t>
            </a:r>
            <a:r>
              <a:rPr lang="en-US">
                <a:ea typeface="+mn-lt"/>
                <a:cs typeface="+mn-lt"/>
              </a:rPr>
              <a:t>, cum </a:t>
            </a:r>
            <a:r>
              <a:rPr lang="en-US" err="1">
                <a:ea typeface="+mn-lt"/>
                <a:cs typeface="+mn-lt"/>
              </a:rPr>
              <a:t>ar</a:t>
            </a:r>
            <a:r>
              <a:rPr lang="en-US">
                <a:ea typeface="+mn-lt"/>
                <a:cs typeface="+mn-lt"/>
              </a:rPr>
              <a:t> fi </a:t>
            </a:r>
            <a:r>
              <a:rPr lang="en-US" err="1">
                <a:ea typeface="+mn-lt"/>
                <a:cs typeface="+mn-lt"/>
              </a:rPr>
              <a:t>gropi</a:t>
            </a:r>
            <a:r>
              <a:rPr lang="en-US">
                <a:ea typeface="+mn-lt"/>
                <a:cs typeface="+mn-lt"/>
              </a:rPr>
              <a:t> in </a:t>
            </a:r>
            <a:r>
              <a:rPr lang="en-US" err="1">
                <a:ea typeface="+mn-lt"/>
                <a:cs typeface="+mn-lt"/>
              </a:rPr>
              <a:t>asfalt</a:t>
            </a:r>
            <a:r>
              <a:rPr lang="en-US">
                <a:ea typeface="+mn-lt"/>
                <a:cs typeface="+mn-lt"/>
              </a:rPr>
              <a:t>, drum </a:t>
            </a:r>
            <a:r>
              <a:rPr lang="en-US" err="1">
                <a:ea typeface="+mn-lt"/>
                <a:cs typeface="+mn-lt"/>
              </a:rPr>
              <a:t>deformat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benzi</a:t>
            </a:r>
            <a:r>
              <a:rPr lang="en-US">
                <a:ea typeface="+mn-lt"/>
                <a:cs typeface="+mn-lt"/>
              </a:rPr>
              <a:t> care nu sunt definite </a:t>
            </a:r>
            <a:r>
              <a:rPr lang="en-US" err="1">
                <a:ea typeface="+mn-lt"/>
                <a:cs typeface="+mn-lt"/>
              </a:rPr>
              <a:t>corespunzator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detectia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benzilor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circulatie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satisfăcătoare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sky, mountain, outdoor&#10;&#10;Description automatically generated">
            <a:extLst>
              <a:ext uri="{FF2B5EF4-FFF2-40B4-BE49-F238E27FC236}">
                <a16:creationId xmlns:a16="http://schemas.microsoft.com/office/drawing/2014/main" id="{929F84FC-3CD0-5D05-7FCF-F5229B26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" y="121195"/>
            <a:ext cx="5734050" cy="3381375"/>
          </a:xfrm>
          <a:prstGeom prst="rect">
            <a:avLst/>
          </a:prstGeom>
        </p:spPr>
      </p:pic>
      <p:pic>
        <p:nvPicPr>
          <p:cNvPr id="3" name="Picture 5" descr="A picture containing text, way, scene, road&#10;&#10;Description automatically generated">
            <a:extLst>
              <a:ext uri="{FF2B5EF4-FFF2-40B4-BE49-F238E27FC236}">
                <a16:creationId xmlns:a16="http://schemas.microsoft.com/office/drawing/2014/main" id="{2A637A67-FA77-24F1-C02E-AD538638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119063"/>
            <a:ext cx="5734050" cy="3429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439F6A3-B04D-B6C0-CEF8-AE8A68833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537" y="3605212"/>
            <a:ext cx="5364957" cy="3136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3F83A0-EE93-71F3-360F-166FC48CBDED}"/>
              </a:ext>
            </a:extLst>
          </p:cNvPr>
          <p:cNvSpPr txBox="1"/>
          <p:nvPr/>
        </p:nvSpPr>
        <p:spPr>
          <a:xfrm>
            <a:off x="2740321" y="63681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6CF5E-DFE0-AE36-0ED6-BA77333EE061}"/>
              </a:ext>
            </a:extLst>
          </p:cNvPr>
          <p:cNvSpPr txBox="1"/>
          <p:nvPr/>
        </p:nvSpPr>
        <p:spPr>
          <a:xfrm>
            <a:off x="180478" y="35463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4CC75-45DB-2005-734E-A92A1FD2C21F}"/>
              </a:ext>
            </a:extLst>
          </p:cNvPr>
          <p:cNvSpPr txBox="1"/>
          <p:nvPr/>
        </p:nvSpPr>
        <p:spPr>
          <a:xfrm>
            <a:off x="11241384" y="35463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59837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C284EAC4-3E8C-0C3C-D4E0-42315AE6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38" b="3286"/>
          <a:stretch/>
        </p:blipFill>
        <p:spPr>
          <a:xfrm>
            <a:off x="3754437" y="4149461"/>
            <a:ext cx="4800600" cy="2714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3F83A0-EE93-71F3-360F-166FC48CBDED}"/>
              </a:ext>
            </a:extLst>
          </p:cNvPr>
          <p:cNvSpPr txBox="1"/>
          <p:nvPr/>
        </p:nvSpPr>
        <p:spPr>
          <a:xfrm>
            <a:off x="847227" y="569828"/>
            <a:ext cx="106965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situațiile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în</a:t>
            </a:r>
            <a:r>
              <a:rPr lang="en-US">
                <a:ea typeface="+mn-lt"/>
                <a:cs typeface="+mn-lt"/>
              </a:rPr>
              <a:t> care </a:t>
            </a:r>
            <a:r>
              <a:rPr lang="en-US" err="1">
                <a:ea typeface="+mn-lt"/>
                <a:cs typeface="+mn-lt"/>
              </a:rPr>
              <a:t>calitatea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filmării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slabă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sau</a:t>
            </a:r>
            <a:r>
              <a:rPr lang="en-US">
                <a:ea typeface="+mn-lt"/>
                <a:cs typeface="+mn-lt"/>
              </a:rPr>
              <a:t> sunt </a:t>
            </a:r>
            <a:r>
              <a:rPr lang="en-US" err="1">
                <a:ea typeface="+mn-lt"/>
                <a:cs typeface="+mn-lt"/>
              </a:rPr>
              <a:t>prezente</a:t>
            </a:r>
            <a:r>
              <a:rPr lang="en-US">
                <a:ea typeface="+mn-lt"/>
                <a:cs typeface="+mn-lt"/>
              </a:rPr>
              <a:t> diverse </a:t>
            </a:r>
            <a:r>
              <a:rPr lang="en-US" err="1">
                <a:ea typeface="+mn-lt"/>
                <a:cs typeface="+mn-lt"/>
              </a:rPr>
              <a:t>umbre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lumini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nuanțe</a:t>
            </a:r>
            <a:r>
              <a:rPr lang="en-US">
                <a:ea typeface="+mn-lt"/>
                <a:cs typeface="+mn-lt"/>
              </a:rPr>
              <a:t> care pot </a:t>
            </a:r>
            <a:r>
              <a:rPr lang="en-US" err="1">
                <a:ea typeface="+mn-lt"/>
                <a:cs typeface="+mn-lt"/>
              </a:rPr>
              <a:t>afecta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detecția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trasarea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liniilor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ineficienta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Source Sans Pr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BA6FCE-C982-6939-DBCA-FC335A907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06" y="1283493"/>
            <a:ext cx="5162551" cy="3028951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F945FDC-C363-C384-565D-9B4A0060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63" y="1285875"/>
            <a:ext cx="5103019" cy="3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4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EAD-C832-F9EC-8AC6-F4C4ECDCB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768042"/>
            <a:ext cx="11090274" cy="1312626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1"/>
                </a:solidFill>
                <a:ea typeface="Source Sans Pro"/>
              </a:rPr>
              <a:t>Link GitHub:</a:t>
            </a:r>
          </a:p>
          <a:p>
            <a:pPr marL="0" indent="0" algn="ctr">
              <a:buNone/>
            </a:pPr>
            <a:r>
              <a:rPr lang="en-US" sz="2800" u="sng">
                <a:ea typeface="+mn-lt"/>
                <a:cs typeface="+mn-lt"/>
                <a:hlinkClick r:id="rId2"/>
              </a:rPr>
              <a:t>https://github.com/RobertUrsu/Detectia-benzilor-de-circulatie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5694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3DFloatVTI</vt:lpstr>
      <vt:lpstr>Detectarea benzilor de circulatie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2022-06-01T23:01:46Z</dcterms:created>
  <dcterms:modified xsi:type="dcterms:W3CDTF">2022-06-21T07:35:06Z</dcterms:modified>
</cp:coreProperties>
</file>